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300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7" r:id="rId10"/>
    <p:sldId id="268" r:id="rId11"/>
    <p:sldId id="265" r:id="rId12"/>
    <p:sldId id="266" r:id="rId13"/>
    <p:sldId id="274" r:id="rId14"/>
    <p:sldId id="286" r:id="rId15"/>
    <p:sldId id="287" r:id="rId16"/>
    <p:sldId id="288" r:id="rId17"/>
    <p:sldId id="289" r:id="rId18"/>
    <p:sldId id="290" r:id="rId19"/>
    <p:sldId id="296" r:id="rId20"/>
    <p:sldId id="292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55"/>
  </p:normalViewPr>
  <p:slideViewPr>
    <p:cSldViewPr snapToGrid="0">
      <p:cViewPr varScale="1">
        <p:scale>
          <a:sx n="110" d="100"/>
          <a:sy n="110" d="100"/>
        </p:scale>
        <p:origin x="168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E26770-E208-4B29-AFBB-EEC2B6973462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725B23-1A64-4BBB-839B-4FCC9A85D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991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Michael Duran- “The Einstein</a:t>
            </a:r>
            <a:r>
              <a:rPr lang="en-US" baseline="0" dirty="0"/>
              <a:t> Jock”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26066-F39F-4F69-A4C5-AB67407A4332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592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Tyler Campbell Chris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Jacquemain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26066-F39F-4F69-A4C5-AB67407A4332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742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According to a 2016 report</a:t>
            </a:r>
            <a:r>
              <a:rPr lang="en-US" baseline="0" dirty="0"/>
              <a:t> from the </a:t>
            </a:r>
            <a:r>
              <a:rPr lang="en-US" dirty="0"/>
              <a:t>American Society of Addiction</a:t>
            </a:r>
            <a:r>
              <a:rPr lang="en-US" baseline="0" dirty="0"/>
              <a:t> Medicine, </a:t>
            </a:r>
            <a:r>
              <a:rPr lang="en-US" dirty="0"/>
              <a:t>1.9 million have a substance use disorder involving prescription pain relievers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26066-F39F-4F69-A4C5-AB67407A4332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457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52 deaths/day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26066-F39F-4F69-A4C5-AB67407A4332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386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baseline="0" dirty="0"/>
              <a:t> in the US in death rates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26066-F39F-4F69-A4C5-AB67407A4332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065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Policy Makers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25B23-1A64-4BBB-839B-4FCC9A85D7F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312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06466-9D51-49D2-A7CC-338A04F6B903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D2654-6E8F-425A-8F75-E7D512486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446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06466-9D51-49D2-A7CC-338A04F6B903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D2654-6E8F-425A-8F75-E7D512486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776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06466-9D51-49D2-A7CC-338A04F6B903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D2654-6E8F-425A-8F75-E7D512486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779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06466-9D51-49D2-A7CC-338A04F6B903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D2654-6E8F-425A-8F75-E7D512486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04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06466-9D51-49D2-A7CC-338A04F6B903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D2654-6E8F-425A-8F75-E7D512486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924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06466-9D51-49D2-A7CC-338A04F6B903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D2654-6E8F-425A-8F75-E7D512486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712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06466-9D51-49D2-A7CC-338A04F6B903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D2654-6E8F-425A-8F75-E7D512486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876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06466-9D51-49D2-A7CC-338A04F6B903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D2654-6E8F-425A-8F75-E7D512486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923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06466-9D51-49D2-A7CC-338A04F6B903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D2654-6E8F-425A-8F75-E7D512486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576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06466-9D51-49D2-A7CC-338A04F6B903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D2654-6E8F-425A-8F75-E7D512486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198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06466-9D51-49D2-A7CC-338A04F6B903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D2654-6E8F-425A-8F75-E7D512486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943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06466-9D51-49D2-A7CC-338A04F6B903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5D2654-6E8F-425A-8F75-E7D512486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870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ipdatabase.com/" TargetMode="External"/><Relationship Id="rId2" Type="http://schemas.openxmlformats.org/officeDocument/2006/relationships/hyperlink" Target="http://www.chirosummit.org/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2.jpeg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1.pn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93965" y="75877"/>
            <a:ext cx="7886700" cy="1325563"/>
          </a:xfrm>
        </p:spPr>
        <p:txBody>
          <a:bodyPr/>
          <a:lstStyle/>
          <a:p>
            <a:r>
              <a:rPr lang="en-US" dirty="0"/>
              <a:t>Instruction Guide for Opioid PPT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98581" y="1212980"/>
            <a:ext cx="8677468" cy="5411755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The Chiropractic Summit (</a:t>
            </a:r>
            <a:r>
              <a:rPr lang="en-US" dirty="0">
                <a:hlinkClick r:id="rId2"/>
              </a:rPr>
              <a:t>www.chirosummit.org</a:t>
            </a:r>
            <a:r>
              <a:rPr lang="en-US" dirty="0"/>
              <a:t>) has created an </a:t>
            </a:r>
            <a:r>
              <a:rPr lang="en-US" u="sng" dirty="0"/>
              <a:t>editable</a:t>
            </a:r>
            <a:r>
              <a:rPr lang="en-US" dirty="0"/>
              <a:t> PowerPoint for you to use to educate your patients. </a:t>
            </a:r>
          </a:p>
          <a:p>
            <a:r>
              <a:rPr lang="en-US" dirty="0"/>
              <a:t>The format is:</a:t>
            </a:r>
          </a:p>
          <a:p>
            <a:pPr lvl="1"/>
            <a:r>
              <a:rPr lang="en-US" dirty="0"/>
              <a:t>A story of how opioid addiction affects lives</a:t>
            </a:r>
          </a:p>
          <a:p>
            <a:pPr lvl="1"/>
            <a:r>
              <a:rPr lang="en-US" dirty="0"/>
              <a:t>The statistics on opioid drug abuse, addiction and lives lost</a:t>
            </a:r>
          </a:p>
          <a:p>
            <a:pPr lvl="1"/>
            <a:r>
              <a:rPr lang="en-US" dirty="0"/>
              <a:t>Policy statements</a:t>
            </a:r>
          </a:p>
          <a:p>
            <a:pPr lvl="1"/>
            <a:r>
              <a:rPr lang="en-US" dirty="0"/>
              <a:t>The use of scientific literature to apply evidence-informed interventions as alternatives to opioids. (note: a whiplash associated disorders case was used here, but you can substitute any type of condition. Use </a:t>
            </a:r>
            <a:r>
              <a:rPr lang="en-US" dirty="0">
                <a:hlinkClick r:id="rId3"/>
              </a:rPr>
              <a:t>www.tripdatabase.com</a:t>
            </a:r>
            <a:r>
              <a:rPr lang="en-US" dirty="0"/>
              <a:t> to find the relevant literature to support your interventions.)</a:t>
            </a:r>
          </a:p>
          <a:p>
            <a:pPr lvl="1"/>
            <a:r>
              <a:rPr lang="en-US" dirty="0"/>
              <a:t>Conclusion</a:t>
            </a:r>
          </a:p>
          <a:p>
            <a:r>
              <a:rPr lang="en-US" dirty="0"/>
              <a:t>This is just one format to use for educating the public and your community. (note: you can also narrate by clicking on “Slide Show” and then “Record Slide Show”. You can then “Save As” a .</a:t>
            </a:r>
            <a:r>
              <a:rPr lang="en-US" dirty="0" err="1"/>
              <a:t>wmv</a:t>
            </a:r>
            <a:r>
              <a:rPr lang="en-US" dirty="0"/>
              <a:t> file and it will save it as a movie, and you can then post to all of your social media channels, website, email lists etc.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053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0"/>
            <a:ext cx="4666022" cy="6858000"/>
            <a:chOff x="0" y="0"/>
            <a:chExt cx="4666022" cy="6895402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0"/>
              <a:ext cx="1174565" cy="6892384"/>
              <a:chOff x="-189261" y="-122843"/>
              <a:chExt cx="1174565" cy="6892384"/>
            </a:xfrm>
          </p:grpSpPr>
          <p:pic>
            <p:nvPicPr>
              <p:cNvPr id="6146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4716" y="-122843"/>
                <a:ext cx="1165488" cy="77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9261" y="652253"/>
                <a:ext cx="1165488" cy="77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9261" y="1427349"/>
                <a:ext cx="1165488" cy="77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9261" y="2163723"/>
                <a:ext cx="1165488" cy="77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0184" y="5225385"/>
                <a:ext cx="1156411" cy="7690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4254" y="4450289"/>
                <a:ext cx="1165488" cy="77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0184" y="5994445"/>
                <a:ext cx="1165488" cy="77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9261" y="3713915"/>
                <a:ext cx="1165488" cy="77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9261" y="2938819"/>
                <a:ext cx="1165488" cy="77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2" name="Group 21"/>
            <p:cNvGrpSpPr/>
            <p:nvPr/>
          </p:nvGrpSpPr>
          <p:grpSpPr>
            <a:xfrm>
              <a:off x="1165488" y="3018"/>
              <a:ext cx="1174565" cy="6892384"/>
              <a:chOff x="-189261" y="-122843"/>
              <a:chExt cx="1174565" cy="6892384"/>
            </a:xfrm>
          </p:grpSpPr>
          <p:pic>
            <p:nvPicPr>
              <p:cNvPr id="23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4716" y="-122843"/>
                <a:ext cx="1165488" cy="77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9261" y="652253"/>
                <a:ext cx="1165488" cy="77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9261" y="1427349"/>
                <a:ext cx="1165488" cy="77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9261" y="2163723"/>
                <a:ext cx="1165488" cy="77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0184" y="5225385"/>
                <a:ext cx="1156411" cy="7690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4254" y="4450289"/>
                <a:ext cx="1165488" cy="77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0184" y="5994445"/>
                <a:ext cx="1165488" cy="77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9261" y="3713915"/>
                <a:ext cx="1165488" cy="77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9261" y="2938819"/>
                <a:ext cx="1165488" cy="77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2" name="Group 31"/>
            <p:cNvGrpSpPr/>
            <p:nvPr/>
          </p:nvGrpSpPr>
          <p:grpSpPr>
            <a:xfrm>
              <a:off x="2335046" y="3018"/>
              <a:ext cx="1174565" cy="6892384"/>
              <a:chOff x="-189261" y="-122843"/>
              <a:chExt cx="1174565" cy="6892384"/>
            </a:xfrm>
          </p:grpSpPr>
          <p:pic>
            <p:nvPicPr>
              <p:cNvPr id="33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4716" y="-122843"/>
                <a:ext cx="1165488" cy="77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9261" y="652253"/>
                <a:ext cx="1165488" cy="77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9261" y="1427349"/>
                <a:ext cx="1165488" cy="77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9261" y="2163723"/>
                <a:ext cx="1165488" cy="77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0184" y="5225385"/>
                <a:ext cx="1156411" cy="7690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4254" y="4450289"/>
                <a:ext cx="1165488" cy="77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0184" y="5994445"/>
                <a:ext cx="1165488" cy="77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9261" y="3713915"/>
                <a:ext cx="1165488" cy="77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9261" y="2938819"/>
                <a:ext cx="1165488" cy="77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2" name="Group 41"/>
            <p:cNvGrpSpPr/>
            <p:nvPr/>
          </p:nvGrpSpPr>
          <p:grpSpPr>
            <a:xfrm>
              <a:off x="3491457" y="3018"/>
              <a:ext cx="1174565" cy="6892384"/>
              <a:chOff x="-189261" y="-122843"/>
              <a:chExt cx="1174565" cy="6892384"/>
            </a:xfrm>
          </p:grpSpPr>
          <p:pic>
            <p:nvPicPr>
              <p:cNvPr id="43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4716" y="-122843"/>
                <a:ext cx="1165488" cy="77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9261" y="652253"/>
                <a:ext cx="1165488" cy="77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9261" y="1427349"/>
                <a:ext cx="1165488" cy="77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9261" y="2163723"/>
                <a:ext cx="1165488" cy="77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0184" y="5225385"/>
                <a:ext cx="1156411" cy="7690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4254" y="4450289"/>
                <a:ext cx="1165488" cy="77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0184" y="5994445"/>
                <a:ext cx="1165488" cy="77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9261" y="3713915"/>
                <a:ext cx="1165488" cy="77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9261" y="2938819"/>
                <a:ext cx="1165488" cy="77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63" name="Group 62"/>
          <p:cNvGrpSpPr/>
          <p:nvPr/>
        </p:nvGrpSpPr>
        <p:grpSpPr>
          <a:xfrm>
            <a:off x="4556077" y="0"/>
            <a:ext cx="4587923" cy="6843086"/>
            <a:chOff x="0" y="0"/>
            <a:chExt cx="4666022" cy="6895402"/>
          </a:xfrm>
        </p:grpSpPr>
        <p:grpSp>
          <p:nvGrpSpPr>
            <p:cNvPr id="64" name="Group 63"/>
            <p:cNvGrpSpPr/>
            <p:nvPr/>
          </p:nvGrpSpPr>
          <p:grpSpPr>
            <a:xfrm>
              <a:off x="0" y="0"/>
              <a:ext cx="1174565" cy="6892384"/>
              <a:chOff x="-189261" y="-122843"/>
              <a:chExt cx="1174565" cy="6892384"/>
            </a:xfrm>
          </p:grpSpPr>
          <p:pic>
            <p:nvPicPr>
              <p:cNvPr id="95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4716" y="-122843"/>
                <a:ext cx="1165488" cy="77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9261" y="652253"/>
                <a:ext cx="1165488" cy="77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9261" y="1427349"/>
                <a:ext cx="1165488" cy="77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9261" y="2163723"/>
                <a:ext cx="1165488" cy="77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0184" y="5225385"/>
                <a:ext cx="1156411" cy="7690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4254" y="4450289"/>
                <a:ext cx="1165488" cy="77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0184" y="5994445"/>
                <a:ext cx="1165488" cy="77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9261" y="3713915"/>
                <a:ext cx="1165488" cy="77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9261" y="2938819"/>
                <a:ext cx="1165488" cy="77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5" name="Group 64"/>
            <p:cNvGrpSpPr/>
            <p:nvPr/>
          </p:nvGrpSpPr>
          <p:grpSpPr>
            <a:xfrm>
              <a:off x="1165488" y="3018"/>
              <a:ext cx="1174565" cy="6892384"/>
              <a:chOff x="-189261" y="-122843"/>
              <a:chExt cx="1174565" cy="6892384"/>
            </a:xfrm>
          </p:grpSpPr>
          <p:pic>
            <p:nvPicPr>
              <p:cNvPr id="86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4716" y="-122843"/>
                <a:ext cx="1165488" cy="77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9261" y="652253"/>
                <a:ext cx="1165488" cy="77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9261" y="1427349"/>
                <a:ext cx="1165488" cy="77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9261" y="2163723"/>
                <a:ext cx="1165488" cy="77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0184" y="5225385"/>
                <a:ext cx="1156411" cy="7690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4254" y="4450289"/>
                <a:ext cx="1165488" cy="77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0184" y="5994445"/>
                <a:ext cx="1165488" cy="77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9261" y="3713915"/>
                <a:ext cx="1165488" cy="77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9261" y="2938819"/>
                <a:ext cx="1165488" cy="77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6" name="Group 65"/>
            <p:cNvGrpSpPr/>
            <p:nvPr/>
          </p:nvGrpSpPr>
          <p:grpSpPr>
            <a:xfrm>
              <a:off x="2335046" y="3018"/>
              <a:ext cx="1174565" cy="6892384"/>
              <a:chOff x="-189261" y="-122843"/>
              <a:chExt cx="1174565" cy="6892384"/>
            </a:xfrm>
          </p:grpSpPr>
          <p:pic>
            <p:nvPicPr>
              <p:cNvPr id="77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4716" y="-122843"/>
                <a:ext cx="1165488" cy="77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9261" y="652253"/>
                <a:ext cx="1165488" cy="77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9261" y="1427349"/>
                <a:ext cx="1165488" cy="77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9261" y="2163723"/>
                <a:ext cx="1165488" cy="77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0184" y="5225385"/>
                <a:ext cx="1156411" cy="7690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4254" y="4450289"/>
                <a:ext cx="1165488" cy="77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0184" y="5994445"/>
                <a:ext cx="1165488" cy="77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9261" y="3713915"/>
                <a:ext cx="1165488" cy="77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9261" y="2938819"/>
                <a:ext cx="1165488" cy="77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7" name="Group 66"/>
            <p:cNvGrpSpPr/>
            <p:nvPr/>
          </p:nvGrpSpPr>
          <p:grpSpPr>
            <a:xfrm>
              <a:off x="3491457" y="3018"/>
              <a:ext cx="1174565" cy="6892384"/>
              <a:chOff x="-189261" y="-122843"/>
              <a:chExt cx="1174565" cy="6892384"/>
            </a:xfrm>
          </p:grpSpPr>
          <p:pic>
            <p:nvPicPr>
              <p:cNvPr id="68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4716" y="-122843"/>
                <a:ext cx="1165488" cy="77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9261" y="652253"/>
                <a:ext cx="1165488" cy="77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9261" y="1427349"/>
                <a:ext cx="1165488" cy="77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9261" y="2163723"/>
                <a:ext cx="1165488" cy="77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0184" y="5225385"/>
                <a:ext cx="1156411" cy="7690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4254" y="4450289"/>
                <a:ext cx="1165488" cy="77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0184" y="5994445"/>
                <a:ext cx="1165488" cy="77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9261" y="3713915"/>
                <a:ext cx="1165488" cy="77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2" descr="http://i3.mirror.co.uk/incoming/article3414156.ece/ALTERNATES/s615/Coffin-in-grave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9261" y="2938819"/>
                <a:ext cx="1165488" cy="77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024271"/>
      </p:ext>
    </p:extLst>
  </p:cSld>
  <p:clrMapOvr>
    <a:masterClrMapping/>
  </p:clrMapOvr>
  <p:transition spd="slow" advTm="996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28123" t="12828" r="12775" b="21202"/>
          <a:stretch/>
        </p:blipFill>
        <p:spPr>
          <a:xfrm>
            <a:off x="159223" y="259307"/>
            <a:ext cx="8767227" cy="550459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24134"/>
      </p:ext>
    </p:extLst>
  </p:cSld>
  <p:clrMapOvr>
    <a:masterClrMapping/>
  </p:clrMapOvr>
  <p:transition spd="slow" advTm="912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8358" t="12201" r="12481" b="20993"/>
          <a:stretch/>
        </p:blipFill>
        <p:spPr>
          <a:xfrm>
            <a:off x="150125" y="332095"/>
            <a:ext cx="8830803" cy="560923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197724"/>
      </p:ext>
    </p:extLst>
  </p:cSld>
  <p:clrMapOvr>
    <a:masterClrMapping/>
  </p:clrMapOvr>
  <p:transition spd="slow" advTm="802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http://www.cannabisculture.com/files/images/71/capitol-building-washington-dc-pictures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" y="518615"/>
            <a:ext cx="9143595" cy="581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29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825">
        <p14:window dir="vert"/>
      </p:transition>
    </mc:Choice>
    <mc:Fallback xmlns="">
      <p:transition spd="slow" advTm="48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63858" y="3008431"/>
            <a:ext cx="8734566" cy="3351425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“It is the sense of the Congress that decades of experience and research have demonstrated that a fiscally responsible approach to addressing the opioid abuse epidemic and other substance abuse epidemics requires It       treating   such epidemics as a public health emergency emphasizing prevention, treatment, and recovery.“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Comprehensive Addiction and Recovery Act of 2016 Sec. 708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3565" t="28226" r="27350" b="6600"/>
          <a:stretch/>
        </p:blipFill>
        <p:spPr>
          <a:xfrm>
            <a:off x="2981283" y="40943"/>
            <a:ext cx="3026538" cy="2838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49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5412">
        <p14:window dir="vert"/>
      </p:transition>
    </mc:Choice>
    <mc:Fallback xmlns="">
      <p:transition spd="slow" advTm="254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46" y="2382966"/>
            <a:ext cx="8632296" cy="3512865"/>
          </a:xfr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882" y="321930"/>
            <a:ext cx="6384745" cy="190265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1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252">
        <p14:window dir="vert"/>
      </p:transition>
    </mc:Choice>
    <mc:Fallback xmlns="">
      <p:transition spd="slow" advTm="382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346118" y="3929701"/>
            <a:ext cx="8611737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kumimoji="0" lang="en-US" altLang="en-US" b="1" i="1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Nonpharmacologic</a:t>
            </a:r>
            <a:r>
              <a:rPr kumimoji="0" lang="en-US" altLang="en-US" b="1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therapy</a:t>
            </a: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and</a:t>
            </a:r>
            <a:r>
              <a:rPr kumimoji="0" lang="en-US" altLang="en-US" b="0" i="1" u="none" strike="noStrike" cap="none" normalizeH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b="0" i="1" u="none" strike="noStrike" cap="none" normalizeH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en-US" altLang="en-US" b="0" i="1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onopioid</a:t>
            </a:r>
            <a:r>
              <a:rPr lang="en-US" altLang="en-US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pharmacologic therapy are </a:t>
            </a:r>
            <a:r>
              <a:rPr kumimoji="0" lang="en-US" altLang="en-US" b="1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preferred for chronic pain</a:t>
            </a: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."</a:t>
            </a:r>
            <a:endParaRPr kumimoji="0" lang="en-US" altLang="en-US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CDC Guideline for Prescribing Opioids for 		Chronic Pain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147" name="Picture 3" descr="http://sites.gsu.edu/etalundzic2/files/2016/04/CDC-1uyf3e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895" y="181808"/>
            <a:ext cx="5759745" cy="335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12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473">
        <p14:window dir="vert"/>
      </p:transition>
    </mc:Choice>
    <mc:Fallback xmlns="">
      <p:transition spd="slow" advTm="84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8542" y="793602"/>
            <a:ext cx="5180747" cy="57593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/>
              <a:t>" ...the possible overreliance on medications to treat pain has other unintended consequences, such as the increased prevalence of prescription medication abuse and diversion throughout the United States."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i="1" dirty="0"/>
              <a:t>"Incorporate integrative and alternative therapeutic modalities into a patient centered plan of care."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3006" t="19587" r="33795" b="13059"/>
          <a:stretch/>
        </p:blipFill>
        <p:spPr>
          <a:xfrm>
            <a:off x="204716" y="159941"/>
            <a:ext cx="3238107" cy="3695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6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2636">
        <p14:window dir="vert"/>
      </p:transition>
    </mc:Choice>
    <mc:Fallback xmlns="">
      <p:transition spd="slow" advTm="226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787159"/>
            <a:ext cx="7886700" cy="211949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i="1" dirty="0"/>
              <a:t>" ...consumers in many insurance plans may gravitate to prescription drugs over complementary or alternative treatments, creating risks for subsequent problems with opioid dependency."</a:t>
            </a:r>
          </a:p>
          <a:p>
            <a:pPr marL="0" indent="0">
              <a:buNone/>
            </a:pPr>
            <a:r>
              <a:rPr lang="en-US" dirty="0"/>
              <a:t>	 National Pain Strategy - page 34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4181" t="35946" r="31514" b="41168"/>
          <a:stretch/>
        </p:blipFill>
        <p:spPr>
          <a:xfrm>
            <a:off x="2062447" y="253093"/>
            <a:ext cx="5200905" cy="1511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71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133">
        <p14:window dir="vert"/>
      </p:transition>
    </mc:Choice>
    <mc:Fallback xmlns="">
      <p:transition spd="slow" advTm="141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The 2015/2016 </a:t>
            </a:r>
            <a:r>
              <a:rPr lang="en-US" dirty="0" err="1"/>
              <a:t>Samueli</a:t>
            </a:r>
            <a:r>
              <a:rPr lang="en-US" dirty="0"/>
              <a:t> Institute’s chronic pain breakthrough collaborative reported three favorable outcomes for the treatment of chronic pain patients with complementary integrative medicine. 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u="sng" dirty="0"/>
              <a:t>A decrease in the number of patients relying on opioids for chronic pain</a:t>
            </a:r>
            <a:endParaRPr lang="en-US" dirty="0"/>
          </a:p>
          <a:p>
            <a:pPr lvl="1"/>
            <a:r>
              <a:rPr lang="en-US" u="sng" dirty="0"/>
              <a:t>An increase in the number of patients using non-pharmacologic treatments and self-care therapies for pain</a:t>
            </a:r>
            <a:endParaRPr lang="en-US" dirty="0"/>
          </a:p>
          <a:p>
            <a:pPr lvl="1"/>
            <a:r>
              <a:rPr lang="en-US" u="sng" dirty="0"/>
              <a:t>An increase in quality of life and patient function</a:t>
            </a:r>
            <a:endParaRPr lang="en-US" dirty="0"/>
          </a:p>
          <a:p>
            <a:pPr marL="0" indent="0">
              <a:buNone/>
            </a:pPr>
            <a:br>
              <a:rPr lang="en-US" sz="1500" dirty="0"/>
            </a:br>
            <a:br>
              <a:rPr lang="en-US" sz="1500" dirty="0"/>
            </a:br>
            <a:r>
              <a:rPr lang="en-US" sz="1500" dirty="0" err="1"/>
              <a:t>Samueli</a:t>
            </a:r>
            <a:r>
              <a:rPr lang="en-US" sz="1500" dirty="0"/>
              <a:t> Institute. Chronic Pain Breakthrough Collaborative. Available from: http://samueliinstitute.org/for-hospitals-and-health-care/collaboratives/chronic-pain. </a:t>
            </a:r>
          </a:p>
          <a:p>
            <a:endParaRPr lang="en-US" dirty="0"/>
          </a:p>
        </p:txBody>
      </p:sp>
      <p:pic>
        <p:nvPicPr>
          <p:cNvPr id="2050" name="Picture 2" descr="Image result for samueli institu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42" y="321323"/>
            <a:ext cx="4565715" cy="1232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8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894">
        <p14:window dir="vert"/>
      </p:transition>
    </mc:Choice>
    <mc:Fallback xmlns="">
      <p:transition spd="slow" advTm="268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096" y="880947"/>
            <a:ext cx="8453651" cy="2387600"/>
          </a:xfrm>
        </p:spPr>
        <p:txBody>
          <a:bodyPr>
            <a:normAutofit/>
          </a:bodyPr>
          <a:lstStyle/>
          <a:p>
            <a:r>
              <a:rPr lang="en-US" b="1" dirty="0"/>
              <a:t>Evidence-Based Alternatives for Opioids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62628" y="4357788"/>
            <a:ext cx="596221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</a:rPr>
              <a:t>YOUR NAME/PRACTICE NAME</a:t>
            </a:r>
            <a:endParaRPr lang="en-US" sz="3200" b="1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4472C4"/>
                </a:outerShdw>
              </a:effectLst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0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317">
        <p14:reveal/>
      </p:transition>
    </mc:Choice>
    <mc:Fallback xmlns="">
      <p:transition spd="slow" advTm="143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edia.dentalcare.com/images/en-US/education/ce311/fig02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4946" cy="685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950284"/>
      </p:ext>
    </p:extLst>
  </p:cSld>
  <p:clrMapOvr>
    <a:masterClrMapping/>
  </p:clrMapOvr>
  <p:transition spd="med" advTm="1452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d3trabu2dfbdfb.cloudfront.net/8/4/847588_300x300.jpe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716" y="1682840"/>
            <a:ext cx="3529068" cy="352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958" y="313385"/>
            <a:ext cx="1383835" cy="2306392"/>
          </a:xfrm>
          <a:prstGeom prst="rect">
            <a:avLst/>
          </a:prstGeom>
        </p:spPr>
      </p:pic>
      <p:pic>
        <p:nvPicPr>
          <p:cNvPr id="1030" name="Picture 6" descr="http://graphics8.nytimes.com/images/2014/03/19/health/19well_physed/19well_physed-tmagArticl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05" y="4473261"/>
            <a:ext cx="2372977" cy="157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trsmblog.ryerson.ca/wp-content/uploads/2014/11/best-new-releases-book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66" y="376484"/>
            <a:ext cx="274562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/>
          <a:srcRect l="9390" r="15180"/>
          <a:stretch/>
        </p:blipFill>
        <p:spPr>
          <a:xfrm>
            <a:off x="6722772" y="4361645"/>
            <a:ext cx="2069206" cy="198763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40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5539">
        <p14:reveal/>
      </p:transition>
    </mc:Choice>
    <mc:Fallback xmlns="">
      <p:transition spd="slow" advTm="255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d3trabu2dfbdfb.cloudfront.net/8/4/847588_300x300.jpe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716" y="1682840"/>
            <a:ext cx="3529068" cy="352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www.discoveryplace.info/sites/default/files/heroin-addicti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18" y="423706"/>
            <a:ext cx="2368684" cy="158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960.photobucket.com/albums/ae83/fable2000/new%20blog/3-drug-rehab-center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137" y="104009"/>
            <a:ext cx="2912069" cy="19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buffalovalley.org/uploads/2/1/1/8/21189646/189689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50" y="4613006"/>
            <a:ext cx="2761369" cy="183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healingaddictionnm.org/HAC-zTreeTransparentx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065" y="4206084"/>
            <a:ext cx="1874994" cy="2425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5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404">
        <p14:reveal/>
      </p:transition>
    </mc:Choice>
    <mc:Fallback xmlns="">
      <p:transition spd="slow" advTm="384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d3trabu2dfbdfb.cloudfront.net/8/4/847588_300x300.jpe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716" y="1682840"/>
            <a:ext cx="3529068" cy="352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8725"/>
            <a:ext cx="9144000" cy="68221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44483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</a:rPr>
              <a:t>“Lucky to be here today at all because I have cheated death more times than I can count…”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911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1442">
        <p14:reveal/>
      </p:transition>
    </mc:Choice>
    <mc:Fallback xmlns="">
      <p:transition spd="slow" advTm="314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549" y="1018549"/>
            <a:ext cx="8045835" cy="4515074"/>
          </a:xfrm>
        </p:spPr>
        <p:txBody>
          <a:bodyPr>
            <a:normAutofit/>
          </a:bodyPr>
          <a:lstStyle/>
          <a:p>
            <a:pPr marL="228600" lvl="1">
              <a:spcBef>
                <a:spcPts val="1000"/>
              </a:spcBef>
            </a:pPr>
            <a:r>
              <a:rPr lang="en-US" i="1" dirty="0"/>
              <a:t>In 2014, 467,000 adolescents were current nonmedical users of pain reliever, with 168,000 having an addiction to prescription pain relievers.*</a:t>
            </a:r>
          </a:p>
          <a:p>
            <a:pPr marL="228600" lvl="1">
              <a:spcBef>
                <a:spcPts val="1000"/>
              </a:spcBef>
            </a:pPr>
            <a:endParaRPr lang="en-US" i="1" dirty="0"/>
          </a:p>
          <a:p>
            <a:pPr marL="228600" lvl="1">
              <a:spcBef>
                <a:spcPts val="1000"/>
              </a:spcBef>
            </a:pPr>
            <a:r>
              <a:rPr lang="en-US" i="1" dirty="0"/>
              <a:t>2014 Journal of Child &amp; Adolescent Substance Abuse^ </a:t>
            </a:r>
          </a:p>
          <a:p>
            <a:pPr marL="685800" lvl="2">
              <a:spcBef>
                <a:spcPts val="1000"/>
              </a:spcBef>
            </a:pPr>
            <a:r>
              <a:rPr lang="en-US" i="1" dirty="0"/>
              <a:t>High School athletes are most at risk for getting hooked on pain pills. </a:t>
            </a:r>
          </a:p>
          <a:p>
            <a:pPr marL="685800" lvl="2">
              <a:spcBef>
                <a:spcPts val="1000"/>
              </a:spcBef>
            </a:pPr>
            <a:r>
              <a:rPr lang="en-US" i="1" dirty="0"/>
              <a:t>12% of the boys and 8% of the girls admitted to abusing painkillers including codeine and morphine. </a:t>
            </a:r>
          </a:p>
          <a:p>
            <a:pPr marL="685800" lvl="2">
              <a:spcBef>
                <a:spcPts val="1000"/>
              </a:spcBef>
            </a:pPr>
            <a:r>
              <a:rPr lang="en-US" i="1" dirty="0"/>
              <a:t>Represents an increase over previous years. </a:t>
            </a:r>
          </a:p>
          <a:p>
            <a:pPr marL="685800" lvl="2">
              <a:spcBef>
                <a:spcPts val="1000"/>
              </a:spcBef>
            </a:pPr>
            <a:r>
              <a:rPr lang="en-US" i="1" dirty="0"/>
              <a:t>Not typically getting their pills from a drug dealer. Instead many of them are getting the drugs after being prescribed by a doctor.</a:t>
            </a:r>
            <a:endParaRPr lang="en-US" dirty="0"/>
          </a:p>
          <a:p>
            <a:pPr marL="228600" lvl="1">
              <a:spcBef>
                <a:spcPts val="1000"/>
              </a:spcBef>
            </a:pPr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79550" y="5712773"/>
            <a:ext cx="74335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prstClr val="black"/>
                </a:solidFill>
              </a:rPr>
              <a:t>*Substance Abuse and Mental Health Services Administration, Center for Behavioral Health Statistics and Quality. (2015). Behavioral health trends in the United States: Results from the 2014 National Survey on Drug Use and Health. Rockville, MD: Substance Abuse and Mental Health Services Administration</a:t>
            </a:r>
          </a:p>
          <a:p>
            <a:r>
              <a:rPr lang="en-US" sz="1000" dirty="0">
                <a:solidFill>
                  <a:prstClr val="black"/>
                </a:solidFill>
              </a:rPr>
              <a:t>^ http://www.tandfonline.com/doi/abs/10.1080/1067828X.2012.750974?journalCode=wcas20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33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91"/>
    </mc:Choice>
    <mc:Fallback xmlns="">
      <p:transition spd="slow" advTm="45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yler-campbell-pain-pill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96" y="127044"/>
            <a:ext cx="3619500" cy="6657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009623" y="1119174"/>
            <a:ext cx="5065691" cy="1325563"/>
          </a:xfrm>
        </p:spPr>
        <p:txBody>
          <a:bodyPr>
            <a:noAutofit/>
          </a:bodyPr>
          <a:lstStyle/>
          <a:p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23% of athletes using pain meds w/ Rx</a:t>
            </a:r>
            <a:b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b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6% w/o Rx</a:t>
            </a:r>
          </a:p>
        </p:txBody>
      </p:sp>
      <p:pic>
        <p:nvPicPr>
          <p:cNvPr id="3076" name="Picture 4" descr="S27ZIPSA_805166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439" y="3389714"/>
            <a:ext cx="4772119" cy="3126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99019" y="3845348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Benton Sans"/>
              </a:rPr>
              <a:t>Chris </a:t>
            </a:r>
            <a:r>
              <a:rPr lang="en-US" dirty="0" err="1">
                <a:latin typeface="Benton Sans"/>
              </a:rPr>
              <a:t>Jacquemain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1128" y="5978949"/>
            <a:ext cx="1723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Benton Sans"/>
              </a:rPr>
              <a:t>Tyler Campbell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95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34"/>
    </mc:Choice>
    <mc:Fallback xmlns="">
      <p:transition spd="slow" advTm="28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encrypted-tbn0.gstatic.com/images?q=tbn:ANd9GcQiNCIK4PQDNI4_lnmx0_4SjurKU_20vlkmu4ygwm1JEKmMk3_tLw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47" y="236302"/>
            <a:ext cx="9141018" cy="6082932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2" name="Rectangle 1"/>
          <p:cNvSpPr/>
          <p:nvPr/>
        </p:nvSpPr>
        <p:spPr>
          <a:xfrm>
            <a:off x="1600136" y="2762619"/>
            <a:ext cx="20040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$1.9M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80644"/>
      </p:ext>
    </p:extLst>
  </p:cSld>
  <p:clrMapOvr>
    <a:masterClrMapping/>
  </p:clrMapOvr>
  <p:transition spd="slow" advTm="1461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14rmgtrwzf5a.cloudfront.net/sites/default/files/cdc-us-overdose-deaths-2014_jr-2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40" y="316875"/>
            <a:ext cx="8644551" cy="6483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02792"/>
      </p:ext>
    </p:extLst>
  </p:cSld>
  <p:clrMapOvr>
    <a:masterClrMapping/>
  </p:clrMapOvr>
  <p:transition spd="slow" advTm="2652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2.6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2749</TotalTime>
  <Words>608</Words>
  <Application>Microsoft Office PowerPoint</Application>
  <PresentationFormat>On-screen Show (4:3)</PresentationFormat>
  <Paragraphs>54</Paragraphs>
  <Slides>20</Slides>
  <Notes>6</Notes>
  <HiddenSlides>0</HiddenSlides>
  <MMClips>19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Instruction Guide for Opioid PPT</vt:lpstr>
      <vt:lpstr>Evidence-Based Alternatives for Opioids</vt:lpstr>
      <vt:lpstr>PowerPoint Presentation</vt:lpstr>
      <vt:lpstr>PowerPoint Presentation</vt:lpstr>
      <vt:lpstr>PowerPoint Presentation</vt:lpstr>
      <vt:lpstr>PowerPoint Presentation</vt:lpstr>
      <vt:lpstr>23% of athletes using pain meds w/ Rx  6% w/o Rx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Jay Greenstein</dc:creator>
  <cp:lastModifiedBy>Julie</cp:lastModifiedBy>
  <cp:revision>25</cp:revision>
  <dcterms:created xsi:type="dcterms:W3CDTF">2016-08-20T15:53:11Z</dcterms:created>
  <dcterms:modified xsi:type="dcterms:W3CDTF">2025-05-02T14:37:43Z</dcterms:modified>
</cp:coreProperties>
</file>