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93" r:id="rId2"/>
    <p:sldId id="278" r:id="rId3"/>
    <p:sldId id="279" r:id="rId4"/>
    <p:sldId id="275" r:id="rId5"/>
    <p:sldId id="276" r:id="rId6"/>
    <p:sldId id="281" r:id="rId7"/>
    <p:sldId id="282" r:id="rId8"/>
    <p:sldId id="284" r:id="rId9"/>
    <p:sldId id="283" r:id="rId10"/>
    <p:sldId id="297" r:id="rId11"/>
    <p:sldId id="295" r:id="rId12"/>
    <p:sldId id="280" r:id="rId13"/>
    <p:sldId id="285" r:id="rId14"/>
    <p:sldId id="277" r:id="rId15"/>
    <p:sldId id="294" r:id="rId16"/>
    <p:sldId id="298" r:id="rId17"/>
    <p:sldId id="29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55"/>
  </p:normalViewPr>
  <p:slideViewPr>
    <p:cSldViewPr snapToGrid="0">
      <p:cViewPr varScale="1">
        <p:scale>
          <a:sx n="110" d="100"/>
          <a:sy n="110" d="100"/>
        </p:scale>
        <p:origin x="1680" y="108"/>
      </p:cViewPr>
      <p:guideLst/>
    </p:cSldViewPr>
  </p:slideViewPr>
  <p:notesTextViewPr>
    <p:cViewPr>
      <p:scale>
        <a:sx n="1" d="1"/>
        <a:sy n="1" d="1"/>
      </p:scale>
      <p:origin x="0" y="0"/>
    </p:cViewPr>
  </p:notesTextViewPr>
  <p:sorterViewPr>
    <p:cViewPr>
      <p:scale>
        <a:sx n="100" d="100"/>
        <a:sy n="100" d="100"/>
      </p:scale>
      <p:origin x="0" y="-139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E26770-E208-4B29-AFBB-EEC2B6973462}" type="datetimeFigureOut">
              <a:rPr lang="en-US" smtClean="0"/>
              <a:t>5/2/2025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25B23-1A64-4BBB-839B-4FCC9A85D7FA}" type="slidenum">
              <a:rPr lang="en-US" smtClean="0"/>
              <a:t>‹#›</a:t>
            </a:fld>
            <a:endParaRPr lang="en-US"/>
          </a:p>
        </p:txBody>
      </p:sp>
    </p:spTree>
    <p:extLst>
      <p:ext uri="{BB962C8B-B14F-4D97-AF65-F5344CB8AC3E}">
        <p14:creationId xmlns:p14="http://schemas.microsoft.com/office/powerpoint/2010/main" val="329199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806466-9D51-49D2-A7CC-338A04F6B903}"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729446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806466-9D51-49D2-A7CC-338A04F6B903}"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3713776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806466-9D51-49D2-A7CC-338A04F6B903}"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52177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806466-9D51-49D2-A7CC-338A04F6B903}"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880004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06466-9D51-49D2-A7CC-338A04F6B903}"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2755924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806466-9D51-49D2-A7CC-338A04F6B903}" type="datetimeFigureOut">
              <a:rPr lang="en-US" smtClean="0"/>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3067712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806466-9D51-49D2-A7CC-338A04F6B903}" type="datetimeFigureOut">
              <a:rPr lang="en-US" smtClean="0"/>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595876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806466-9D51-49D2-A7CC-338A04F6B903}" type="datetimeFigureOut">
              <a:rPr lang="en-US" smtClean="0"/>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2851923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06466-9D51-49D2-A7CC-338A04F6B903}" type="datetimeFigureOut">
              <a:rPr lang="en-US" smtClean="0"/>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375857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806466-9D51-49D2-A7CC-338A04F6B903}" type="datetimeFigureOut">
              <a:rPr lang="en-US" smtClean="0"/>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428619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806466-9D51-49D2-A7CC-338A04F6B903}" type="datetimeFigureOut">
              <a:rPr lang="en-US" smtClean="0"/>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D2654-6E8F-425A-8F75-E7D5124869B1}" type="slidenum">
              <a:rPr lang="en-US" smtClean="0"/>
              <a:t>‹#›</a:t>
            </a:fld>
            <a:endParaRPr lang="en-US"/>
          </a:p>
        </p:txBody>
      </p:sp>
    </p:spTree>
    <p:extLst>
      <p:ext uri="{BB962C8B-B14F-4D97-AF65-F5344CB8AC3E}">
        <p14:creationId xmlns:p14="http://schemas.microsoft.com/office/powerpoint/2010/main" val="371594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06466-9D51-49D2-A7CC-338A04F6B903}" type="datetimeFigureOut">
              <a:rPr lang="en-US" smtClean="0"/>
              <a:t>5/2/2025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D2654-6E8F-425A-8F75-E7D5124869B1}" type="slidenum">
              <a:rPr lang="en-US" smtClean="0"/>
              <a:t>‹#›</a:t>
            </a:fld>
            <a:endParaRPr lang="en-US"/>
          </a:p>
        </p:txBody>
      </p:sp>
    </p:spTree>
    <p:extLst>
      <p:ext uri="{BB962C8B-B14F-4D97-AF65-F5344CB8AC3E}">
        <p14:creationId xmlns:p14="http://schemas.microsoft.com/office/powerpoint/2010/main" val="1110870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Rectangle 2"/>
          <p:cNvSpPr/>
          <p:nvPr/>
        </p:nvSpPr>
        <p:spPr>
          <a:xfrm>
            <a:off x="65964" y="101811"/>
            <a:ext cx="4572000" cy="1477328"/>
          </a:xfrm>
          <a:prstGeom prst="rect">
            <a:avLst/>
          </a:prstGeom>
        </p:spPr>
        <p:txBody>
          <a:bodyPr>
            <a:spAutoFit/>
          </a:bodyPr>
          <a:lstStyle/>
          <a:p>
            <a:r>
              <a:rPr lang="en-US" dirty="0">
                <a:solidFill>
                  <a:schemeClr val="bg1"/>
                </a:solidFill>
              </a:rPr>
              <a:t>Whiplash-associated disorders from motor vehicle collisions affect more than 4 million Americans annually, harming their quality of life and costing an estimated $30 billion for medical/rehabilitative care per year.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11070740"/>
      </p:ext>
    </p:extLst>
  </p:cSld>
  <p:clrMapOvr>
    <a:masterClrMapping/>
  </p:clrMapOvr>
  <p:transition spd="med" advTm="2257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5085" y="839755"/>
            <a:ext cx="5719664" cy="5850294"/>
          </a:xfrm>
        </p:spPr>
        <p:txBody>
          <a:bodyPr>
            <a:normAutofit fontScale="62500" lnSpcReduction="20000"/>
          </a:bodyPr>
          <a:lstStyle/>
          <a:p>
            <a:r>
              <a:rPr lang="en-US" dirty="0"/>
              <a:t>"We have heard evidence and embraced the need to reduce our reliance on prescription opioid medication for pain. But as we implement new strategies to reduce opioid prescribing, we can't lose site of the need to provide care to our patients who present with a complaint of pain. </a:t>
            </a:r>
            <a:br>
              <a:rPr lang="en-US" dirty="0"/>
            </a:br>
            <a:br>
              <a:rPr lang="en-US" dirty="0"/>
            </a:br>
            <a:r>
              <a:rPr lang="en-US" dirty="0"/>
              <a:t>Our approach to them can't simply be about what we won't do, but has to offer a sound, evidence-based care plan laying out what we WILL do. And what we must do is provide a comprehensive, multidisciplinary plan of care that is grounded in the biopsychosocial model. </a:t>
            </a:r>
            <a:br>
              <a:rPr lang="en-US" dirty="0"/>
            </a:br>
            <a:br>
              <a:rPr lang="en-US" dirty="0"/>
            </a:br>
            <a:r>
              <a:rPr lang="en-US" dirty="0"/>
              <a:t>Chiropractic and other complementary medicine strategies are a key element of that care plan for many patients. Integrating chiropractic care into primary medical care offers the patient the opportunity to receive comprehensive, coordinated care in their primary care medical home. </a:t>
            </a:r>
            <a:br>
              <a:rPr lang="en-US" dirty="0"/>
            </a:br>
            <a:br>
              <a:rPr lang="en-US" dirty="0"/>
            </a:br>
            <a:r>
              <a:rPr lang="en-US" dirty="0"/>
              <a:t>Our collaboration with University of Bridgeport School of Chiropractic has allowed us to set the standard for how such integration can and should occur. Our system is better for it, and our patients are better for it.”</a:t>
            </a:r>
            <a:br>
              <a:rPr lang="en-US" dirty="0"/>
            </a:br>
            <a:endParaRPr lang="en-US" dirty="0"/>
          </a:p>
          <a:p>
            <a:pPr lvl="1"/>
            <a:r>
              <a:rPr lang="en-US" sz="3200" dirty="0"/>
              <a:t>Daren Anderson, MD</a:t>
            </a:r>
          </a:p>
          <a:p>
            <a:pPr lvl="2"/>
            <a:r>
              <a:rPr lang="en-US" dirty="0"/>
              <a:t>VP/Chief Quality Officer </a:t>
            </a:r>
          </a:p>
          <a:p>
            <a:pPr lvl="2"/>
            <a:r>
              <a:rPr lang="en-US" dirty="0"/>
              <a:t>Community Health Center, Inc.</a:t>
            </a:r>
          </a:p>
          <a:p>
            <a:endParaRPr lang="en-US" dirty="0"/>
          </a:p>
        </p:txBody>
      </p:sp>
      <p:pic>
        <p:nvPicPr>
          <p:cNvPr id="3074" name="Picture 2" descr="http://www.chc1.com/Portals/0/Accordion-Tabs-Images/DarenAnderson.jpg?ver=2015-12-18-093749-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3" y="2027562"/>
            <a:ext cx="2139756" cy="256770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18950680"/>
      </p:ext>
    </p:extLst>
  </p:cSld>
  <p:clrMapOvr>
    <a:masterClrMapping/>
  </p:clrMapOvr>
  <p:transition spd="med" advTm="7983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2641" y="1293779"/>
            <a:ext cx="5930770" cy="4351338"/>
          </a:xfrm>
        </p:spPr>
        <p:txBody>
          <a:bodyPr/>
          <a:lstStyle/>
          <a:p>
            <a:pPr marL="0" indent="0">
              <a:buNone/>
            </a:pPr>
            <a:r>
              <a:rPr lang="en-US" dirty="0"/>
              <a:t>“We have found that the integration of chiropractic services enabled our patients to experience less pain and promoted healthy living.  Hopefully, other community health centers in Connecticut and across the country will use our model to reduce chronic pain and improve quality of life.”</a:t>
            </a:r>
          </a:p>
          <a:p>
            <a:pPr lvl="1"/>
            <a:r>
              <a:rPr lang="en-US" dirty="0"/>
              <a:t>Margaret </a:t>
            </a:r>
            <a:r>
              <a:rPr lang="en-US" dirty="0" err="1"/>
              <a:t>Flinter</a:t>
            </a:r>
            <a:r>
              <a:rPr lang="en-US" dirty="0"/>
              <a:t>, Ph.D. </a:t>
            </a:r>
          </a:p>
          <a:p>
            <a:pPr lvl="2"/>
            <a:r>
              <a:rPr lang="en-US" dirty="0"/>
              <a:t>Senior Vice President and Clinical Director</a:t>
            </a:r>
          </a:p>
          <a:p>
            <a:pPr lvl="2"/>
            <a:r>
              <a:rPr lang="en-US" dirty="0"/>
              <a:t>Community Health Center, Inc.</a:t>
            </a:r>
          </a:p>
          <a:p>
            <a:endParaRPr lang="en-US" dirty="0"/>
          </a:p>
        </p:txBody>
      </p:sp>
      <p:pic>
        <p:nvPicPr>
          <p:cNvPr id="1026" name="Picture 2" descr="Image result for margaret flinter, pH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33" y="1598430"/>
            <a:ext cx="2373022" cy="3350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49973187"/>
      </p:ext>
    </p:extLst>
  </p:cSld>
  <p:clrMapOvr>
    <a:masterClrMapping/>
  </p:clrMapOvr>
  <p:transition spd="med" advTm="2125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neck strengthening exercises theraband"/>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6058" y="1100115"/>
            <a:ext cx="8606823" cy="484133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92211462"/>
      </p:ext>
    </p:extLst>
  </p:cSld>
  <p:clrMapOvr>
    <a:masterClrMapping/>
  </p:clrMapOvr>
  <p:transition spd="med" advTm="1426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10892" t="12513" r="39415" b="4789"/>
          <a:stretch/>
        </p:blipFill>
        <p:spPr>
          <a:xfrm>
            <a:off x="1223747" y="0"/>
            <a:ext cx="6444125" cy="603231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95534" y="6032311"/>
            <a:ext cx="8952932" cy="646331"/>
          </a:xfrm>
          <a:prstGeom prst="rect">
            <a:avLst/>
          </a:prstGeom>
        </p:spPr>
        <p:txBody>
          <a:bodyPr wrap="square">
            <a:spAutoFit/>
          </a:bodyPr>
          <a:lstStyle/>
          <a:p>
            <a:pPr algn="ctr"/>
            <a:r>
              <a:rPr lang="en-US" b="1" dirty="0">
                <a:solidFill>
                  <a:srgbClr val="FF0000"/>
                </a:solidFill>
              </a:rPr>
              <a:t>“Exercise and mobilization programs for acute and chronic WAD had the strongest supporting evidence.”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69551054"/>
      </p:ext>
    </p:extLst>
  </p:cSld>
  <p:clrMapOvr>
    <a:masterClrMapping/>
  </p:clrMapOvr>
  <p:transition spd="med" advTm="3665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18646" t="12603" r="17868" b="4031"/>
          <a:stretch/>
        </p:blipFill>
        <p:spPr>
          <a:xfrm>
            <a:off x="662633" y="42929"/>
            <a:ext cx="7712529" cy="5696755"/>
          </a:xfrm>
          <a:prstGeom prst="rect">
            <a:avLst/>
          </a:prstGeom>
        </p:spPr>
      </p:pic>
      <p:sp>
        <p:nvSpPr>
          <p:cNvPr id="5" name="Rectangle 4"/>
          <p:cNvSpPr/>
          <p:nvPr/>
        </p:nvSpPr>
        <p:spPr>
          <a:xfrm>
            <a:off x="662632" y="5852202"/>
            <a:ext cx="7832731" cy="707886"/>
          </a:xfrm>
          <a:prstGeom prst="rect">
            <a:avLst/>
          </a:prstGeom>
        </p:spPr>
        <p:txBody>
          <a:bodyPr wrap="square">
            <a:spAutoFit/>
          </a:bodyPr>
          <a:lstStyle/>
          <a:p>
            <a:pPr algn="just"/>
            <a:r>
              <a:rPr lang="en-US" sz="2000" b="1" dirty="0">
                <a:solidFill>
                  <a:srgbClr val="C00000"/>
                </a:solidFill>
              </a:rPr>
              <a:t>“Specific strength training had high clinical relevance and led to marked prolonged relief in neck muscle pain.”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83810212"/>
      </p:ext>
    </p:extLst>
  </p:cSld>
  <p:clrMapOvr>
    <a:masterClrMapping/>
  </p:clrMapOvr>
  <p:transition spd="med" advTm="1634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Deaths from Opioid use is on the rise</a:t>
            </a:r>
          </a:p>
          <a:p>
            <a:r>
              <a:rPr lang="en-US" dirty="0"/>
              <a:t>There are evidence-based, non-pharmacological approaches that yield positive patient outcomes</a:t>
            </a:r>
          </a:p>
          <a:p>
            <a:r>
              <a:rPr lang="en-US" dirty="0"/>
              <a:t>Care coordination among providers to identify patients appropriate for these alternatives are critical to reverse the </a:t>
            </a:r>
            <a:r>
              <a:rPr lang="en-US"/>
              <a:t>opioid epidemic</a:t>
            </a:r>
          </a:p>
        </p:txBody>
      </p:sp>
      <p:sp>
        <p:nvSpPr>
          <p:cNvPr id="5" name="Rectangle 4"/>
          <p:cNvSpPr/>
          <p:nvPr/>
        </p:nvSpPr>
        <p:spPr>
          <a:xfrm>
            <a:off x="2945378" y="110404"/>
            <a:ext cx="3316935"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Conclusion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43473888"/>
      </p:ext>
    </p:extLst>
  </p:cSld>
  <p:clrMapOvr>
    <a:masterClrMapping/>
  </p:clrMapOvr>
  <mc:AlternateContent xmlns:mc="http://schemas.openxmlformats.org/markup-compatibility/2006" xmlns:p14="http://schemas.microsoft.com/office/powerpoint/2010/main">
    <mc:Choice Requires="p14">
      <p:transition spd="slow" advTm="29304">
        <p14:flash/>
      </p:transition>
    </mc:Choice>
    <mc:Fallback xmlns="">
      <p:transition spd="slow" advTm="293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http://d3trabu2dfbdfb.cloudfront.net/8/4/847588_300x300.jpe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56996" y="-18662"/>
            <a:ext cx="6876661" cy="687666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94373664"/>
      </p:ext>
    </p:extLst>
  </p:cSld>
  <p:clrMapOvr>
    <a:masterClrMapping/>
  </p:clrMapOvr>
  <mc:AlternateContent xmlns:mc="http://schemas.openxmlformats.org/markup-compatibility/2006" xmlns:p14="http://schemas.microsoft.com/office/powerpoint/2010/main">
    <mc:Choice Requires="p14">
      <p:transition spd="slow" advTm="9769">
        <p14:flash/>
      </p:transition>
    </mc:Choice>
    <mc:Fallback xmlns="">
      <p:transition spd="slow" advTm="97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Content Placeholder 2"/>
          <p:cNvSpPr>
            <a:spLocks noGrp="1"/>
          </p:cNvSpPr>
          <p:nvPr>
            <p:ph idx="1"/>
          </p:nvPr>
        </p:nvSpPr>
        <p:spPr>
          <a:xfrm>
            <a:off x="628650" y="1555037"/>
            <a:ext cx="7886700" cy="4351338"/>
          </a:xfrm>
        </p:spPr>
        <p:txBody>
          <a:bodyPr/>
          <a:lstStyle/>
          <a:p>
            <a:r>
              <a:rPr lang="en-US" dirty="0"/>
              <a:t>www.ssrehab.com</a:t>
            </a:r>
          </a:p>
        </p:txBody>
      </p:sp>
      <p:pic>
        <p:nvPicPr>
          <p:cNvPr id="4" name="Picture 3"/>
          <p:cNvPicPr>
            <a:picLocks noChangeAspect="1"/>
          </p:cNvPicPr>
          <p:nvPr/>
        </p:nvPicPr>
        <p:blipFill rotWithShape="1">
          <a:blip r:embed="rId4"/>
          <a:srcRect l="36042" t="31018" r="35938" b="27500"/>
          <a:stretch/>
        </p:blipFill>
        <p:spPr>
          <a:xfrm>
            <a:off x="2009775" y="2300384"/>
            <a:ext cx="5124450" cy="42672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47026566"/>
      </p:ext>
    </p:extLst>
  </p:cSld>
  <p:clrMapOvr>
    <a:masterClrMapping/>
  </p:clrMapOvr>
  <mc:AlternateContent xmlns:mc="http://schemas.openxmlformats.org/markup-compatibility/2006" xmlns:p14="http://schemas.microsoft.com/office/powerpoint/2010/main">
    <mc:Choice Requires="p14">
      <p:transition spd="slow" p14:dur="2000" advTm="11816"/>
    </mc:Choice>
    <mc:Fallback xmlns="">
      <p:transition spd="slow" advTm="11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30711" t="596" r="30358"/>
          <a:stretch/>
        </p:blipFill>
        <p:spPr>
          <a:xfrm>
            <a:off x="2247330" y="254757"/>
            <a:ext cx="4549254" cy="6533863"/>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06176008"/>
      </p:ext>
    </p:extLst>
  </p:cSld>
  <p:clrMapOvr>
    <a:masterClrMapping/>
  </p:clrMapOvr>
  <p:transition spd="med" advTm="615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27483" t="13943" r="13903" b="26794"/>
          <a:stretch/>
        </p:blipFill>
        <p:spPr>
          <a:xfrm>
            <a:off x="390461" y="837063"/>
            <a:ext cx="8483683" cy="4804012"/>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24183448"/>
      </p:ext>
    </p:extLst>
  </p:cSld>
  <p:clrMapOvr>
    <a:masterClrMapping/>
  </p:clrMapOvr>
  <p:transition spd="med" advTm="2013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29006" r="28829"/>
          <a:stretch/>
        </p:blipFill>
        <p:spPr>
          <a:xfrm>
            <a:off x="386686" y="445558"/>
            <a:ext cx="4417326" cy="589281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917742" y="1215190"/>
            <a:ext cx="4117075" cy="3970318"/>
          </a:xfrm>
          <a:prstGeom prst="rect">
            <a:avLst/>
          </a:prstGeom>
          <a:noFill/>
        </p:spPr>
        <p:txBody>
          <a:bodyPr wrap="square" rtlCol="0">
            <a:spAutoFit/>
          </a:bodyPr>
          <a:lstStyle/>
          <a:p>
            <a:pPr algn="ctr"/>
            <a:r>
              <a:rPr lang="en-US" sz="2800" i="1" dirty="0"/>
              <a:t>“Interferential current as a supplement to another intervention seems to be more effective for reducing pain than a control treatment at discharge and more effective than a placebo treatment at the 3-month follow-up.”</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65840242"/>
      </p:ext>
    </p:extLst>
  </p:cSld>
  <p:clrMapOvr>
    <a:masterClrMapping/>
  </p:clrMapOvr>
  <p:transition spd="med" advTm="3151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7909" t="14718" r="5950" b="5058"/>
          <a:stretch/>
        </p:blipFill>
        <p:spPr>
          <a:xfrm>
            <a:off x="192671" y="1715006"/>
            <a:ext cx="8558662" cy="4531056"/>
          </a:xfrm>
          <a:prstGeom prst="rect">
            <a:avLst/>
          </a:prstGeom>
          <a:ln>
            <a:noFill/>
          </a:ln>
          <a:effectLst>
            <a:outerShdw blurRad="292100" dist="139700" dir="2700000" algn="tl" rotWithShape="0">
              <a:srgbClr val="333333">
                <a:alpha val="65000"/>
              </a:srgbClr>
            </a:outerShdw>
          </a:effectLst>
        </p:spPr>
      </p:pic>
      <p:pic>
        <p:nvPicPr>
          <p:cNvPr id="3" name="Picture 4" descr="http://static.scriphessco.com/assets/item/large/6670048L2.jpg"/>
          <p:cNvPicPr>
            <a:picLocks noChangeAspect="1" noChangeArrowheads="1"/>
          </p:cNvPicPr>
          <p:nvPr/>
        </p:nvPicPr>
        <p:blipFill rotWithShape="1">
          <a:blip r:embed="rId5">
            <a:extLst>
              <a:ext uri="{28A0092B-C50C-407E-A947-70E740481C1C}">
                <a14:useLocalDpi xmlns:a14="http://schemas.microsoft.com/office/drawing/2010/main" val="0"/>
              </a:ext>
            </a:extLst>
          </a:blip>
          <a:srcRect t="14992" b="19734"/>
          <a:stretch/>
        </p:blipFill>
        <p:spPr bwMode="auto">
          <a:xfrm>
            <a:off x="4962765" y="0"/>
            <a:ext cx="3788568" cy="247293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2369297"/>
      </p:ext>
    </p:extLst>
  </p:cSld>
  <p:clrMapOvr>
    <a:masterClrMapping/>
  </p:clrMapOvr>
  <p:transition spd="med" advTm="1326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17535" t="14181" r="17147" b="10148"/>
          <a:stretch/>
        </p:blipFill>
        <p:spPr>
          <a:xfrm>
            <a:off x="588597" y="0"/>
            <a:ext cx="8303744" cy="541119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5411190"/>
            <a:ext cx="9143999" cy="1477328"/>
          </a:xfrm>
          <a:prstGeom prst="rect">
            <a:avLst/>
          </a:prstGeom>
        </p:spPr>
        <p:txBody>
          <a:bodyPr wrap="square">
            <a:spAutoFit/>
          </a:bodyPr>
          <a:lstStyle/>
          <a:p>
            <a:pPr marL="285750" indent="-285750">
              <a:buFont typeface="Arial" panose="020B0604020202020204" pitchFamily="34" charset="0"/>
              <a:buChar char="•"/>
            </a:pPr>
            <a:r>
              <a:rPr lang="en-US" dirty="0"/>
              <a:t>“Individuals with chronic neck pain who received acupuncture reported better pain relief immediately after treatment and in the short term compared to those who received sham treatments.” </a:t>
            </a:r>
          </a:p>
          <a:p>
            <a:pPr marL="285750" indent="-285750">
              <a:buFont typeface="Arial" panose="020B0604020202020204" pitchFamily="34" charset="0"/>
              <a:buChar char="•"/>
            </a:pPr>
            <a:r>
              <a:rPr lang="en-US" dirty="0"/>
              <a:t>“Individuals with chronic neck pain who received acupuncture reported better pain relief and improvement in disability in the short term than those who were on a wait-list.”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00337408"/>
      </p:ext>
    </p:extLst>
  </p:cSld>
  <p:clrMapOvr>
    <a:masterClrMapping/>
  </p:clrMapOvr>
  <p:transition spd="med" advTm="2910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ites.google.com/site/drgarymerkwanchiropractor/_/rsrc/1335590669975/home/adjust-female-neck.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86232" y="7915"/>
            <a:ext cx="5351629" cy="685008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23439780"/>
      </p:ext>
    </p:extLst>
  </p:cSld>
  <p:clrMapOvr>
    <a:masterClrMapping/>
  </p:clrMapOvr>
  <p:transition spd="med" advTm="464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27903" r="28314"/>
          <a:stretch/>
        </p:blipFill>
        <p:spPr>
          <a:xfrm>
            <a:off x="1919784" y="0"/>
            <a:ext cx="5345374" cy="686744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81855102"/>
      </p:ext>
    </p:extLst>
  </p:cSld>
  <p:clrMapOvr>
    <a:masterClrMapping/>
  </p:clrMapOvr>
  <p:transition spd="med" advTm="857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4"/>
          <a:srcRect l="4306" t="13769" r="3129" b="6566"/>
          <a:stretch/>
        </p:blipFill>
        <p:spPr>
          <a:xfrm>
            <a:off x="209707" y="868906"/>
            <a:ext cx="8776810" cy="4249004"/>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20836537"/>
      </p:ext>
    </p:extLst>
  </p:cSld>
  <p:clrMapOvr>
    <a:masterClrMapping/>
  </p:clrMapOvr>
  <p:transition spd="med" advTm="1318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2749</TotalTime>
  <Words>320</Words>
  <Application>Microsoft Office PowerPoint</Application>
  <PresentationFormat>On-screen Show (4:3)</PresentationFormat>
  <Paragraphs>20</Paragraphs>
  <Slides>17</Slides>
  <Notes>0</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Greenstein</dc:creator>
  <cp:lastModifiedBy>Julie</cp:lastModifiedBy>
  <cp:revision>26</cp:revision>
  <dcterms:created xsi:type="dcterms:W3CDTF">2016-08-20T15:53:11Z</dcterms:created>
  <dcterms:modified xsi:type="dcterms:W3CDTF">2025-05-02T14:38:07Z</dcterms:modified>
</cp:coreProperties>
</file>